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1" r:id="rId4"/>
    <p:sldId id="260" r:id="rId5"/>
    <p:sldId id="259" r:id="rId6"/>
    <p:sldId id="262" r:id="rId7"/>
    <p:sldId id="263" r:id="rId8"/>
    <p:sldId id="264" r:id="rId9"/>
    <p:sldId id="266" r:id="rId10"/>
    <p:sldId id="265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me" initials="h" lastIdx="1" clrIdx="0">
    <p:extLst>
      <p:ext uri="{19B8F6BF-5375-455C-9EA6-DF929625EA0E}">
        <p15:presenceInfo xmlns:p15="http://schemas.microsoft.com/office/powerpoint/2012/main" userId="hom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41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873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984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24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61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66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4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6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15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760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62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B7C96-C306-488A-A01F-F056C9168F02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7275C-6BFF-4B5D-B380-5B6C165D09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079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6DSMZ8b3L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X6BE4VcYng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RvDIZoQLgIE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Geography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KS2 knowledge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1026" name="Picture 2" descr="Transparent background blue writ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303" y="4516252"/>
            <a:ext cx="1863393" cy="166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2330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By the end of KS2, children should be able to recall the place and locational knowledge. The knowledge is built on and recapped each year to ensure children are secure.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734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62" y="718910"/>
            <a:ext cx="7991475" cy="5391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58780" y="948690"/>
            <a:ext cx="283028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There are 5 oceans and 7 continents.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Can you name the 5 oceans?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Can you name the 7 continents? </a:t>
            </a: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  <a:hlinkClick r:id="rId3"/>
              </a:rPr>
              <a:t>https://www.youtube.com/watch?v=K6DSMZ8b3LE</a:t>
            </a:r>
            <a:endParaRPr lang="en-GB" dirty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  <a:hlinkClick r:id="rId4"/>
              </a:rPr>
              <a:t>https://www.youtube.com/watch?v=X6BE4VcYngQ</a:t>
            </a:r>
            <a:endParaRPr lang="en-GB" dirty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78239" y="245075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Key Stage 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629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91736" y="853227"/>
            <a:ext cx="341085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There are 4 countries in the United Kingdom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England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Scotland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Northern Ireland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Wales.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The capital cities are;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London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Edinburgh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Belfast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Cardiff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  <a:hlinkClick r:id="rId2"/>
              </a:rPr>
              <a:t>UK capital cities song</a:t>
            </a:r>
            <a:endParaRPr lang="en-GB" dirty="0">
              <a:latin typeface="XCCW Joined 1a" panose="03050602040000000000" pitchFamily="66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34797" y="189168"/>
            <a:ext cx="7445602" cy="6523689"/>
            <a:chOff x="2242683" y="334311"/>
            <a:chExt cx="7445602" cy="652368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/>
            <a:srcRect r="1256"/>
            <a:stretch/>
          </p:blipFill>
          <p:spPr>
            <a:xfrm>
              <a:off x="2242683" y="334311"/>
              <a:ext cx="4564516" cy="6523689"/>
            </a:xfrm>
            <a:prstGeom prst="rect">
              <a:avLst/>
            </a:prstGeom>
          </p:spPr>
        </p:pic>
        <p:cxnSp>
          <p:nvCxnSpPr>
            <p:cNvPr id="5" name="Straight Arrow Connector 4"/>
            <p:cNvCxnSpPr/>
            <p:nvPr/>
          </p:nvCxnSpPr>
          <p:spPr>
            <a:xfrm>
              <a:off x="2946400" y="3236686"/>
              <a:ext cx="1175657" cy="87085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6132286" y="4702628"/>
              <a:ext cx="1081314" cy="82005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3534228" y="5635171"/>
              <a:ext cx="1473200" cy="70757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H="1">
              <a:off x="4825774" y="2877217"/>
              <a:ext cx="845345" cy="3594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2256746" y="2867354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Belfast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771186" y="2467144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Edinburgh 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119257" y="4340553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London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38400" y="6064515"/>
              <a:ext cx="2569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latin typeface="XCCW Joined 1a" panose="03050602040000000000" pitchFamily="66" charset="0"/>
                </a:rPr>
                <a:t>Cardiff</a:t>
              </a:r>
              <a:endParaRPr lang="en-GB" dirty="0">
                <a:latin typeface="XCCW Joined 1a" panose="03050602040000000000" pitchFamily="66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8778239" y="245075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Key Stage 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323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560" y="150125"/>
            <a:ext cx="7196227" cy="65571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61110" y="1692322"/>
            <a:ext cx="393055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There are four seas surrounding the United Kingdom.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The North Sea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The English Channel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Irish Sea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The Atlantic Ocean.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78239" y="245075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Key Stage </a:t>
            </a:r>
            <a:r>
              <a:rPr lang="en-GB" dirty="0" smtClean="0"/>
              <a:t>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83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3590" y="621616"/>
            <a:ext cx="10740529" cy="5547172"/>
            <a:chOff x="750885" y="1890858"/>
            <a:chExt cx="7637465" cy="4397831"/>
          </a:xfrm>
        </p:grpSpPr>
        <p:sp>
          <p:nvSpPr>
            <p:cNvPr id="27" name="Rectangle 26"/>
            <p:cNvSpPr/>
            <p:nvPr/>
          </p:nvSpPr>
          <p:spPr>
            <a:xfrm>
              <a:off x="750885" y="1890858"/>
              <a:ext cx="7632700" cy="495108"/>
            </a:xfrm>
            <a:prstGeom prst="rect">
              <a:avLst/>
            </a:prstGeom>
            <a:solidFill>
              <a:srgbClr val="6894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 Latitude and Longitude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55650" y="2468065"/>
              <a:ext cx="7632700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Invisible lines of latitude and longitude form a grid over the Earth. </a:t>
              </a:r>
            </a:p>
            <a:p>
              <a:pPr algn="ctr"/>
              <a:r>
                <a:rPr lang="en-GB" dirty="0"/>
                <a:t>These lines help to create a co-ordinate to locate a place accurately. </a:t>
              </a: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31DA5EC5-CFC5-4036-B3AF-874DD244A5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8279" y="3186261"/>
              <a:ext cx="4387442" cy="3102428"/>
            </a:xfrm>
            <a:prstGeom prst="rect">
              <a:avLst/>
            </a:prstGeom>
          </p:spPr>
        </p:pic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0CCA40D9-5C49-4B80-ACAA-EADE4E84ECB5}"/>
                </a:ext>
              </a:extLst>
            </p:cNvPr>
            <p:cNvSpPr/>
            <p:nvPr/>
          </p:nvSpPr>
          <p:spPr>
            <a:xfrm>
              <a:off x="965376" y="3433815"/>
              <a:ext cx="2063050" cy="495108"/>
            </a:xfrm>
            <a:prstGeom prst="rect">
              <a:avLst/>
            </a:prstGeom>
            <a:solidFill>
              <a:srgbClr val="044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Line of </a:t>
              </a:r>
              <a:r>
                <a:rPr lang="en-GB" b="1" dirty="0"/>
                <a:t>Longitude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CB7A4EA-141C-4B9D-ABD7-9C701E0E95F5}"/>
                </a:ext>
              </a:extLst>
            </p:cNvPr>
            <p:cNvSpPr/>
            <p:nvPr/>
          </p:nvSpPr>
          <p:spPr>
            <a:xfrm>
              <a:off x="6206397" y="3632976"/>
              <a:ext cx="1860833" cy="495108"/>
            </a:xfrm>
            <a:prstGeom prst="rect">
              <a:avLst/>
            </a:prstGeom>
            <a:solidFill>
              <a:srgbClr val="DA2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Line of </a:t>
              </a:r>
              <a:r>
                <a:rPr lang="en-GB" b="1" dirty="0"/>
                <a:t>Latitude</a:t>
              </a: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76FAD264-5868-46D6-A051-7B6B50FF04CD}"/>
                </a:ext>
              </a:extLst>
            </p:cNvPr>
            <p:cNvCxnSpPr/>
            <p:nvPr/>
          </p:nvCxnSpPr>
          <p:spPr>
            <a:xfrm>
              <a:off x="3011648" y="3681369"/>
              <a:ext cx="746620" cy="420848"/>
            </a:xfrm>
            <a:prstGeom prst="straightConnector1">
              <a:avLst/>
            </a:prstGeom>
            <a:ln w="38100">
              <a:solidFill>
                <a:srgbClr val="04478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0E74ACC0-C3B9-48BF-89FD-F1A48A15469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42265" y="3891793"/>
              <a:ext cx="473977" cy="420848"/>
            </a:xfrm>
            <a:prstGeom prst="straightConnector1">
              <a:avLst/>
            </a:prstGeom>
            <a:ln w="38100">
              <a:solidFill>
                <a:srgbClr val="DA2F4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12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-1464263" y="341244"/>
            <a:ext cx="10418725" cy="6004964"/>
            <a:chOff x="827031" y="1501304"/>
            <a:chExt cx="7480407" cy="473072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6954F4A-3486-48DC-9654-CA8466B8137A}"/>
                </a:ext>
              </a:extLst>
            </p:cNvPr>
            <p:cNvSpPr txBox="1"/>
            <p:nvPr/>
          </p:nvSpPr>
          <p:spPr>
            <a:xfrm>
              <a:off x="827031" y="1501304"/>
              <a:ext cx="7480407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The </a:t>
              </a:r>
              <a:r>
                <a:rPr lang="en-GB" b="1" dirty="0"/>
                <a:t>Arctic Circle </a:t>
              </a:r>
              <a:r>
                <a:rPr lang="en-GB" dirty="0"/>
                <a:t>lies at </a:t>
              </a:r>
              <a:r>
                <a:rPr lang="en-GB" b="1" dirty="0"/>
                <a:t>66.5 degrees north </a:t>
              </a:r>
              <a:br>
                <a:rPr lang="en-GB" b="1" dirty="0"/>
              </a:br>
              <a:r>
                <a:rPr lang="en-GB" dirty="0"/>
                <a:t>whilst the </a:t>
              </a:r>
              <a:r>
                <a:rPr lang="en-GB" b="1" dirty="0"/>
                <a:t>Antarctic Circle </a:t>
              </a:r>
              <a:r>
                <a:rPr lang="en-GB" dirty="0"/>
                <a:t>likes at </a:t>
              </a:r>
              <a:r>
                <a:rPr lang="en-GB" b="1" dirty="0"/>
                <a:t>66.5 degrees south</a:t>
              </a:r>
              <a:r>
                <a:rPr lang="en-GB" dirty="0"/>
                <a:t>. </a:t>
              </a:r>
            </a:p>
            <a:p>
              <a:pPr algn="ctr"/>
              <a:endParaRPr lang="en-GB" dirty="0"/>
            </a:p>
            <a:p>
              <a:pPr algn="ctr"/>
              <a:r>
                <a:rPr lang="en-GB" dirty="0"/>
                <a:t>The areas in blue and orange are those which have 4 distinct seasons. </a:t>
              </a:r>
            </a:p>
          </p:txBody>
        </p:sp>
        <p:pic>
          <p:nvPicPr>
            <p:cNvPr id="7" name="Picture 5">
              <a:extLst>
                <a:ext uri="{FF2B5EF4-FFF2-40B4-BE49-F238E27FC236}">
                  <a16:creationId xmlns:a16="http://schemas.microsoft.com/office/drawing/2014/main" id="{0CEDD451-E55E-46BA-95FA-4E1134B429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780" y="2691549"/>
              <a:ext cx="3545461" cy="3540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13">
              <a:extLst>
                <a:ext uri="{FF2B5EF4-FFF2-40B4-BE49-F238E27FC236}">
                  <a16:creationId xmlns:a16="http://schemas.microsoft.com/office/drawing/2014/main" id="{15981C4C-F821-4B65-AC58-8C4D986A2F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27872" y="2859593"/>
              <a:ext cx="16992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latin typeface="+mn-lt"/>
                  <a:ea typeface="Sassoon Infant Rg" panose="02000503030000020003" pitchFamily="50" charset="0"/>
                  <a:cs typeface="Sassoon Infant Rg" panose="02000503030000020003" pitchFamily="50" charset="0"/>
                </a:rPr>
                <a:t>Arctic Circle</a:t>
              </a:r>
            </a:p>
          </p:txBody>
        </p:sp>
        <p:sp>
          <p:nvSpPr>
            <p:cNvPr id="9" name="TextBox 14">
              <a:extLst>
                <a:ext uri="{FF2B5EF4-FFF2-40B4-BE49-F238E27FC236}">
                  <a16:creationId xmlns:a16="http://schemas.microsoft.com/office/drawing/2014/main" id="{422F4622-4DAD-4311-8437-ABA28F20EB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4362" y="3581551"/>
              <a:ext cx="25262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24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+mn-lt"/>
                  <a:ea typeface="Sassoon Infant Rg" panose="02000503030000020003" pitchFamily="50" charset="0"/>
                  <a:cs typeface="Sassoon Infant Rg" panose="02000503030000020003" pitchFamily="50" charset="0"/>
                </a:rPr>
                <a:t>tropic of Cancer</a:t>
              </a:r>
            </a:p>
          </p:txBody>
        </p:sp>
        <p:sp>
          <p:nvSpPr>
            <p:cNvPr id="10" name="TextBox 15">
              <a:extLst>
                <a:ext uri="{FF2B5EF4-FFF2-40B4-BE49-F238E27FC236}">
                  <a16:creationId xmlns:a16="http://schemas.microsoft.com/office/drawing/2014/main" id="{5056BE8E-431E-4B5C-B928-3F54425577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1239" y="4281364"/>
              <a:ext cx="134950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24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+mn-lt"/>
                  <a:ea typeface="Sassoon Infant Rg" panose="02000503030000020003" pitchFamily="50" charset="0"/>
                  <a:cs typeface="Sassoon Infant Rg" panose="02000503030000020003" pitchFamily="50" charset="0"/>
                </a:rPr>
                <a:t>Equator</a:t>
              </a:r>
            </a:p>
          </p:txBody>
        </p:sp>
        <p:sp>
          <p:nvSpPr>
            <p:cNvPr id="11" name="TextBox 18">
              <a:extLst>
                <a:ext uri="{FF2B5EF4-FFF2-40B4-BE49-F238E27FC236}">
                  <a16:creationId xmlns:a16="http://schemas.microsoft.com/office/drawing/2014/main" id="{22F47786-7B75-44AA-9B7C-D16FAA68DA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5304" y="4923134"/>
              <a:ext cx="328137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24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+mn-lt"/>
                  <a:ea typeface="Sassoon Infant Rg" panose="02000503030000020003" pitchFamily="50" charset="0"/>
                  <a:cs typeface="Sassoon Infant Rg" panose="02000503030000020003" pitchFamily="50" charset="0"/>
                </a:rPr>
                <a:t>tropic of Capricorn</a:t>
              </a:r>
            </a:p>
          </p:txBody>
        </p:sp>
        <p:sp>
          <p:nvSpPr>
            <p:cNvPr id="12" name="TextBox 19">
              <a:extLst>
                <a:ext uri="{FF2B5EF4-FFF2-40B4-BE49-F238E27FC236}">
                  <a16:creationId xmlns:a16="http://schemas.microsoft.com/office/drawing/2014/main" id="{41E0CE56-D795-4956-A7E7-CCB5CEE828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27872" y="5887338"/>
              <a:ext cx="181455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latin typeface="+mn-lt"/>
                  <a:ea typeface="Sassoon Infant Rg" panose="02000503030000020003" pitchFamily="50" charset="0"/>
                  <a:cs typeface="Sassoon Infant Rg" panose="02000503030000020003" pitchFamily="50" charset="0"/>
                </a:rPr>
                <a:t>Antarctic Circle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6089191" y="2260734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tropic of Cancer </a:t>
            </a:r>
            <a:r>
              <a:rPr lang="en-GB" dirty="0"/>
              <a:t>lies at 23.5 degrees north and </a:t>
            </a:r>
            <a:r>
              <a:rPr lang="en-GB" b="1" dirty="0"/>
              <a:t>the tropic of Capricorn</a:t>
            </a:r>
            <a:r>
              <a:rPr lang="en-GB" dirty="0"/>
              <a:t> lies at 23.5 degrees south of the Equator. 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 area of the Earth which lies between both </a:t>
            </a:r>
            <a:br>
              <a:rPr lang="en-GB" dirty="0"/>
            </a:br>
            <a:r>
              <a:rPr lang="en-GB" dirty="0"/>
              <a:t>of these lines is called </a:t>
            </a:r>
            <a:r>
              <a:rPr lang="en-GB" b="1" dirty="0"/>
              <a:t>the tropics. </a:t>
            </a:r>
          </a:p>
        </p:txBody>
      </p:sp>
    </p:spTree>
    <p:extLst>
      <p:ext uri="{BB962C8B-B14F-4D97-AF65-F5344CB8AC3E}">
        <p14:creationId xmlns:p14="http://schemas.microsoft.com/office/powerpoint/2010/main" val="215886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680663" y="656354"/>
            <a:ext cx="9118430" cy="5867276"/>
            <a:chOff x="448651" y="1352390"/>
            <a:chExt cx="8161871" cy="537624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66CA8F38-E3DC-498E-9FF4-5836611068D8}"/>
                </a:ext>
              </a:extLst>
            </p:cNvPr>
            <p:cNvGrpSpPr/>
            <p:nvPr/>
          </p:nvGrpSpPr>
          <p:grpSpPr>
            <a:xfrm>
              <a:off x="3994826" y="1352390"/>
              <a:ext cx="4615696" cy="5376244"/>
              <a:chOff x="3994826" y="1352390"/>
              <a:chExt cx="4615696" cy="5376244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CE3794FC-A225-4E64-808A-9E84C45B2C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94826" y="1352390"/>
                <a:ext cx="3801625" cy="5376244"/>
              </a:xfrm>
              <a:prstGeom prst="rect">
                <a:avLst/>
              </a:prstGeom>
            </p:spPr>
          </p:pic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D36F7E6-DE24-4563-BA08-944C805E558E}"/>
                  </a:ext>
                </a:extLst>
              </p:cNvPr>
              <p:cNvSpPr txBox="1"/>
              <p:nvPr/>
            </p:nvSpPr>
            <p:spPr>
              <a:xfrm>
                <a:off x="5271247" y="3438605"/>
                <a:ext cx="14283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U" b="1" dirty="0">
                    <a:ln>
                      <a:solidFill>
                        <a:sysClr val="windowText" lastClr="000000"/>
                      </a:solidFill>
                    </a:ln>
                    <a:solidFill>
                      <a:schemeClr val="bg1"/>
                    </a:solidFill>
                  </a:rPr>
                  <a:t>Equator</a:t>
                </a:r>
              </a:p>
            </p:txBody>
          </p:sp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31D41EA-90E4-4D1D-B1ED-5E3F0E5E0BE0}"/>
                  </a:ext>
                </a:extLst>
              </p:cNvPr>
              <p:cNvSpPr txBox="1"/>
              <p:nvPr/>
            </p:nvSpPr>
            <p:spPr>
              <a:xfrm>
                <a:off x="5271246" y="1390810"/>
                <a:ext cx="14283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U" b="1" dirty="0">
                    <a:solidFill>
                      <a:srgbClr val="DA2F40"/>
                    </a:solidFill>
                  </a:rPr>
                  <a:t>North Pole</a:t>
                </a:r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4B817C4-1A94-4464-9963-64BBE44AC6C4}"/>
                  </a:ext>
                </a:extLst>
              </p:cNvPr>
              <p:cNvSpPr txBox="1"/>
              <p:nvPr/>
            </p:nvSpPr>
            <p:spPr>
              <a:xfrm>
                <a:off x="5278931" y="5963669"/>
                <a:ext cx="14283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U" b="1" dirty="0">
                    <a:solidFill>
                      <a:srgbClr val="044784"/>
                    </a:solidFill>
                  </a:rPr>
                  <a:t>South Pole</a:t>
                </a:r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171BAAF-1051-4655-808F-58B70634E494}"/>
                  </a:ext>
                </a:extLst>
              </p:cNvPr>
              <p:cNvSpPr txBox="1"/>
              <p:nvPr/>
            </p:nvSpPr>
            <p:spPr>
              <a:xfrm>
                <a:off x="7182163" y="2481976"/>
                <a:ext cx="142835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U" b="1" dirty="0">
                    <a:solidFill>
                      <a:srgbClr val="DA2F40"/>
                    </a:solidFill>
                  </a:rPr>
                  <a:t>Northern Hemisphere</a:t>
                </a: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5D189F4-109A-4CAB-8BDA-AE0F1708CD39}"/>
                  </a:ext>
                </a:extLst>
              </p:cNvPr>
              <p:cNvSpPr txBox="1"/>
              <p:nvPr/>
            </p:nvSpPr>
            <p:spPr>
              <a:xfrm>
                <a:off x="7182163" y="4664241"/>
                <a:ext cx="142835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U" b="1" dirty="0">
                    <a:solidFill>
                      <a:srgbClr val="044784"/>
                    </a:solidFill>
                  </a:rPr>
                  <a:t>Southern Hemisphere</a:t>
                </a:r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2B53BB17-D4C3-438F-B713-84150EBC8770}"/>
                  </a:ext>
                </a:extLst>
              </p:cNvPr>
              <p:cNvCxnSpPr>
                <a:cxnSpLocks/>
                <a:stCxn id="5" idx="2"/>
                <a:endCxn id="5" idx="2"/>
              </p:cNvCxnSpPr>
              <p:nvPr/>
            </p:nvCxnSpPr>
            <p:spPr>
              <a:xfrm>
                <a:off x="5985426" y="1760142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A7B36C86-2A81-4B6F-8F50-C3095C28F9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24393" y="1681630"/>
                <a:ext cx="0" cy="7851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20BCC07D-9C83-483F-9DFD-366C1D4583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24393" y="5925249"/>
                <a:ext cx="0" cy="7851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0409C39-D2F7-4AAB-A4A7-C8F8F2F5DE32}"/>
                </a:ext>
              </a:extLst>
            </p:cNvPr>
            <p:cNvSpPr/>
            <p:nvPr/>
          </p:nvSpPr>
          <p:spPr>
            <a:xfrm>
              <a:off x="448651" y="1926163"/>
              <a:ext cx="3725729" cy="1603104"/>
            </a:xfrm>
            <a:prstGeom prst="rect">
              <a:avLst/>
            </a:prstGeom>
            <a:solidFill>
              <a:srgbClr val="6894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1"/>
              <a:r>
                <a:rPr lang="en-GB" dirty="0"/>
                <a:t>The </a:t>
              </a:r>
              <a:r>
                <a:rPr lang="en-GB" b="1" dirty="0"/>
                <a:t>Northern Hemisphere </a:t>
              </a:r>
              <a:r>
                <a:rPr lang="en-GB" dirty="0"/>
                <a:t>is anywhere north of the Equator whilst the </a:t>
              </a:r>
              <a:r>
                <a:rPr lang="en-GB" b="1" dirty="0"/>
                <a:t>Southern Hemisphere</a:t>
              </a:r>
              <a:r>
                <a:rPr lang="en-GB" dirty="0"/>
                <a:t> is anywhere south of the Equator.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338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12" y="301529"/>
            <a:ext cx="9146298" cy="62903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65765" y="3137310"/>
            <a:ext cx="26934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This is a map of Europe.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332411" y="5538651"/>
            <a:ext cx="1423854" cy="11756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93498" y="5353985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Spain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8486274" y="1106905"/>
            <a:ext cx="2358982" cy="10357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845256" y="922239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Russia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683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17" y="518616"/>
            <a:ext cx="8182827" cy="57458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7420" y="1760561"/>
            <a:ext cx="15694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North America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South America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              Brazil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59291" y="2474664"/>
            <a:ext cx="19230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Japan 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 smtClean="0"/>
          </a:p>
          <a:p>
            <a:r>
              <a:rPr lang="en-GB" dirty="0" smtClean="0"/>
              <a:t>Australia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746913" y="1978925"/>
            <a:ext cx="1555845" cy="6823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746913" y="3514887"/>
            <a:ext cx="2524836" cy="17000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8945468" y="4364165"/>
            <a:ext cx="1323480" cy="2495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1746913" y="3916307"/>
            <a:ext cx="2937537" cy="103873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9071742" y="2687766"/>
            <a:ext cx="1587549" cy="118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8341895" y="1106905"/>
            <a:ext cx="2503361" cy="6536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845256" y="922239"/>
            <a:ext cx="1041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Russia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606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ngland River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017" y="0"/>
            <a:ext cx="49939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908757" y="353489"/>
            <a:ext cx="385010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This map shows rivers in England.</a:t>
            </a:r>
          </a:p>
          <a:p>
            <a:endParaRPr lang="en-GB" dirty="0" smtClean="0"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you locate the rivers below?</a:t>
            </a:r>
          </a:p>
          <a:p>
            <a:endParaRPr lang="en-GB" dirty="0" smtClean="0"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Mersey</a:t>
            </a:r>
          </a:p>
          <a:p>
            <a:r>
              <a:rPr lang="en-GB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Thames</a:t>
            </a:r>
          </a:p>
          <a:p>
            <a:r>
              <a:rPr lang="en-GB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Trent</a:t>
            </a:r>
          </a:p>
          <a:p>
            <a:r>
              <a:rPr lang="en-GB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Severn</a:t>
            </a:r>
          </a:p>
          <a:p>
            <a:endParaRPr lang="en-GB" sz="4800" dirty="0" smtClean="0">
              <a:latin typeface="XCCW Joined 1a" panose="03050602040000000000" pitchFamily="66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 smtClean="0">
                <a:latin typeface="XCCW Joined 1a" panose="03050602040000000000" pitchFamily="66" charset="0"/>
                <a:cs typeface="Times New Roman" panose="02020603050405020304" pitchFamily="18" charset="0"/>
              </a:rPr>
              <a:t>The River </a:t>
            </a:r>
            <a:r>
              <a:rPr lang="en-GB" sz="2000" b="1" dirty="0">
                <a:latin typeface="XCCW Joined 1a" panose="03050602040000000000" pitchFamily="66" charset="0"/>
                <a:cs typeface="Times New Roman" panose="02020603050405020304" pitchFamily="18" charset="0"/>
              </a:rPr>
              <a:t>Severn is the longest - at 220 miles </a:t>
            </a:r>
            <a:r>
              <a:rPr lang="en-GB" sz="2000" b="1" dirty="0" smtClean="0">
                <a:latin typeface="XCCW Joined 1a" panose="03050602040000000000" pitchFamily="66" charset="0"/>
                <a:cs typeface="Times New Roman" panose="02020603050405020304" pitchFamily="18" charset="0"/>
              </a:rPr>
              <a:t>and </a:t>
            </a:r>
            <a:r>
              <a:rPr lang="en-GB" sz="2000" b="1" dirty="0">
                <a:latin typeface="XCCW Joined 1a" panose="03050602040000000000" pitchFamily="66" charset="0"/>
                <a:cs typeface="Times New Roman" panose="02020603050405020304" pitchFamily="18" charset="0"/>
              </a:rPr>
              <a:t>the River Thames slightly shorter at 215 miles </a:t>
            </a:r>
            <a:r>
              <a:rPr lang="en-GB" sz="2000" b="1" dirty="0" smtClean="0">
                <a:latin typeface="XCCW Joined 1a" panose="03050602040000000000" pitchFamily="66" charset="0"/>
                <a:cs typeface="Times New Roman" panose="02020603050405020304" pitchFamily="18" charset="0"/>
              </a:rPr>
              <a:t>long.</a:t>
            </a:r>
            <a:endParaRPr lang="en-GB" sz="2000" b="1" dirty="0">
              <a:latin typeface="XCCW Joined 1a" panose="03050602040000000000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99157" y="1556084"/>
            <a:ext cx="46682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Ben Nevis is the highest point of the UK</a:t>
            </a:r>
            <a:endParaRPr lang="en-GB" sz="6000" dirty="0">
              <a:latin typeface="XCCW Joined 1a" panose="03050602040000000000" pitchFamily="66" charset="0"/>
            </a:endParaRPr>
          </a:p>
        </p:txBody>
      </p:sp>
      <p:pic>
        <p:nvPicPr>
          <p:cNvPr id="1028" name="Picture 4" descr="Ben Nevis from Glen Nevis Youth Hostel - Highland W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670" y="0"/>
            <a:ext cx="4336214" cy="682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3801979" y="1556084"/>
            <a:ext cx="3368842" cy="67376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623" y="3818021"/>
            <a:ext cx="3899445" cy="259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36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341</Words>
  <Application>Microsoft Office PowerPoint</Application>
  <PresentationFormat>Widescreen</PresentationFormat>
  <Paragraphs>108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Sassoon Infant Rg</vt:lpstr>
      <vt:lpstr>Times New Roman</vt:lpstr>
      <vt:lpstr>XCCW Joined 1a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Rebecca Woolley</dc:creator>
  <cp:lastModifiedBy>Rebecca Woolley</cp:lastModifiedBy>
  <cp:revision>23</cp:revision>
  <dcterms:created xsi:type="dcterms:W3CDTF">2021-12-01T09:11:27Z</dcterms:created>
  <dcterms:modified xsi:type="dcterms:W3CDTF">2023-02-08T14:06:54Z</dcterms:modified>
</cp:coreProperties>
</file>